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256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50B151"/>
    <a:srgbClr val="276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-102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10C903-89FB-9443-B711-4C59B465CFB3}" type="datetimeFigureOut">
              <a:rPr lang="en-US" smtClean="0"/>
              <a:t>9/2/2017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47C94-B8CF-AA44-A8FE-0545AAD2A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338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EB7C0-5FD3-C646-B2E6-8EA09444FF02}" type="datetimeFigureOut">
              <a:rPr lang="en-US" smtClean="0"/>
              <a:t>9/2/2017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1161C-AFCC-4141-93A9-6068CEC8D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20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893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998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078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16152"/>
            <a:ext cx="8229600" cy="489321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290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300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515"/>
            <a:ext cx="8229600" cy="5003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436431"/>
            <a:ext cx="3173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01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2528"/>
            <a:ext cx="4038600" cy="49503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2528"/>
            <a:ext cx="4038600" cy="49503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1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428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4043"/>
            <a:ext cx="4040188" cy="4348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428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4043"/>
            <a:ext cx="4041775" cy="43489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256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30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6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63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27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2762A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 smtClean="0"/>
          </a:p>
        </p:txBody>
      </p:sp>
      <p:pic>
        <p:nvPicPr>
          <p:cNvPr id="7" name="Picture 6" descr="CMAT_Logo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7828"/>
            <a:ext cx="457200" cy="457200"/>
          </a:xfrm>
          <a:prstGeom prst="rect">
            <a:avLst/>
          </a:prstGeom>
        </p:spPr>
      </p:pic>
      <p:pic>
        <p:nvPicPr>
          <p:cNvPr id="8" name="Picture 7" descr="Math Link-Color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153" y="6335710"/>
            <a:ext cx="1613647" cy="45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0856" y="6443318"/>
            <a:ext cx="27622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noProof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© Center for</a:t>
            </a:r>
            <a:r>
              <a:rPr lang="en-US" sz="1000" baseline="0" noProof="0" dirty="0" smtClean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Mathematics and Teaching</a:t>
            </a:r>
            <a:endParaRPr lang="en-US" sz="1000" noProof="0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8960" y="6443318"/>
            <a:ext cx="406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3CD1320-F2A7-8244-BDAA-AC8AB44949C1}" type="slidenum">
              <a:rPr lang="en-US" sz="1000" smtClean="0">
                <a:latin typeface="Verdana"/>
                <a:cs typeface="Verdana"/>
              </a:rPr>
              <a:t>‹#›</a:t>
            </a:fld>
            <a:endParaRPr lang="en-US" sz="1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5599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4" r:id="rId3"/>
    <p:sldLayoutId id="2147483652" r:id="rId4"/>
    <p:sldLayoutId id="2147483653" r:id="rId5"/>
    <p:sldLayoutId id="2147483651" r:id="rId6"/>
    <p:sldLayoutId id="2147483649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Verdana"/>
          <a:ea typeface="+mn-ea"/>
          <a:cs typeface="Verdan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Verdana"/>
          <a:ea typeface="+mn-ea"/>
          <a:cs typeface="Verdan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Verdana"/>
          <a:ea typeface="+mn-ea"/>
          <a:cs typeface="Verdan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Verdana"/>
          <a:ea typeface="+mn-ea"/>
          <a:cs typeface="Verdan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hyperlink" Target="http://www.101qs.com/3933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TWINKIE, THE DOG</a:t>
            </a:r>
            <a:endParaRPr lang="en-US" dirty="0"/>
          </a:p>
        </p:txBody>
      </p:sp>
      <p:pic>
        <p:nvPicPr>
          <p:cNvPr id="4" name="balloondog-act1-HD 108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301" y="1554892"/>
            <a:ext cx="5455399" cy="3068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753794"/>
            <a:ext cx="30723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  <a:latin typeface="Verdana"/>
                <a:cs typeface="Verdana"/>
              </a:rPr>
              <a:t>What do you know?</a:t>
            </a:r>
          </a:p>
          <a:p>
            <a:endParaRPr lang="en-US" sz="2000" i="1" dirty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000" i="1" dirty="0" smtClean="0">
                <a:solidFill>
                  <a:srgbClr val="0000FF"/>
                </a:solidFill>
                <a:latin typeface="Verdana"/>
                <a:cs typeface="Verdana"/>
              </a:rPr>
              <a:t>What do you wonder?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9888" y="5833045"/>
            <a:ext cx="61469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 smtClean="0">
                <a:latin typeface="Verdana"/>
                <a:cs typeface="Verdana"/>
              </a:rPr>
              <a:t>Thank you, Dan Meyer, for this “Three-Act Math” lesson:  World Record Balloon Dog.</a:t>
            </a:r>
          </a:p>
          <a:p>
            <a:pPr algn="r"/>
            <a:r>
              <a:rPr lang="en-US" sz="1050" dirty="0">
                <a:latin typeface="Verdana"/>
                <a:cs typeface="Verdana"/>
                <a:hlinkClick r:id="rId5"/>
              </a:rPr>
              <a:t>http://www.101qs.com/</a:t>
            </a:r>
            <a:r>
              <a:rPr lang="en-US" sz="1050" dirty="0" smtClean="0">
                <a:latin typeface="Verdana"/>
                <a:cs typeface="Verdana"/>
                <a:hlinkClick r:id="rId5"/>
              </a:rPr>
              <a:t>3933</a:t>
            </a:r>
            <a:r>
              <a:rPr lang="en-US" sz="1050" dirty="0" smtClean="0">
                <a:latin typeface="Verdana"/>
                <a:cs typeface="Verdana"/>
              </a:rPr>
              <a:t> </a:t>
            </a:r>
            <a:endParaRPr lang="en-US" sz="105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780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TWINKIE, THE DOG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174041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000" dirty="0" smtClean="0">
                <a:solidFill>
                  <a:srgbClr val="0000FF"/>
                </a:solidFill>
                <a:latin typeface="Verdana"/>
                <a:cs typeface="Verdana"/>
              </a:rPr>
              <a:t>(1)	How long do you think it will take Twinkie to pop all the balloons?  </a:t>
            </a:r>
            <a:r>
              <a:rPr lang="en-US" sz="2000" dirty="0" smtClean="0">
                <a:solidFill>
                  <a:srgbClr val="0000FF"/>
                </a:solidFill>
                <a:latin typeface="Verdana"/>
                <a:cs typeface="Verdana"/>
              </a:rPr>
              <a:t>Explain or show </a:t>
            </a:r>
            <a:r>
              <a:rPr lang="en-US" sz="2000" dirty="0" smtClean="0">
                <a:solidFill>
                  <a:srgbClr val="0000FF"/>
                </a:solidFill>
                <a:latin typeface="Verdana"/>
                <a:cs typeface="Verdana"/>
              </a:rPr>
              <a:t>your reasoning.</a:t>
            </a:r>
          </a:p>
          <a:p>
            <a:pPr marL="512762"/>
            <a:endParaRPr lang="en-US" sz="20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pic>
        <p:nvPicPr>
          <p:cNvPr id="2" name="Picture 1" descr="25ballo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43" y="1091522"/>
            <a:ext cx="529651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WORLD RECORD HOLDER:</a:t>
            </a:r>
            <a:br>
              <a:rPr lang="en-US" dirty="0" smtClean="0"/>
            </a:br>
            <a:r>
              <a:rPr lang="en-US" dirty="0" smtClean="0"/>
              <a:t>CALLY THE WONDERDOG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199" y="1133950"/>
            <a:ext cx="450860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Verdana"/>
                <a:cs typeface="Verdana"/>
              </a:rPr>
              <a:t>Another Jack Russell Terrier, </a:t>
            </a:r>
            <a:r>
              <a:rPr lang="en-US" sz="2200" dirty="0" err="1" smtClean="0">
                <a:latin typeface="Verdana"/>
                <a:cs typeface="Verdana"/>
              </a:rPr>
              <a:t>Cally</a:t>
            </a:r>
            <a:r>
              <a:rPr lang="en-US" sz="2200" dirty="0" smtClean="0">
                <a:latin typeface="Verdana"/>
                <a:cs typeface="Verdana"/>
              </a:rPr>
              <a:t>, completed </a:t>
            </a:r>
            <a:r>
              <a:rPr lang="en-US" sz="2200" dirty="0">
                <a:latin typeface="Verdana"/>
                <a:cs typeface="Verdana"/>
              </a:rPr>
              <a:t>the feat in an incredible 41.67 </a:t>
            </a:r>
            <a:r>
              <a:rPr lang="en-US" sz="2200" dirty="0" smtClean="0">
                <a:latin typeface="Verdana"/>
                <a:cs typeface="Verdana"/>
              </a:rPr>
              <a:t>seconds on “</a:t>
            </a:r>
            <a:r>
              <a:rPr lang="en-US" sz="2200" dirty="0" err="1" smtClean="0">
                <a:latin typeface="Verdana"/>
                <a:cs typeface="Verdana"/>
              </a:rPr>
              <a:t>Britains</a:t>
            </a:r>
            <a:r>
              <a:rPr lang="en-US" sz="2200" dirty="0" smtClean="0">
                <a:latin typeface="Verdana"/>
                <a:cs typeface="Verdana"/>
              </a:rPr>
              <a:t> Got Talent” on May 15, 2015.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3357739"/>
            <a:ext cx="8229600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200" dirty="0" smtClean="0">
                <a:solidFill>
                  <a:srgbClr val="0000FF"/>
                </a:solidFill>
                <a:latin typeface="Verdana"/>
                <a:cs typeface="Verdana"/>
              </a:rPr>
              <a:t>(2)	Do you think Twinkie will break </a:t>
            </a:r>
            <a:r>
              <a:rPr lang="en-US" sz="2200" dirty="0" err="1" smtClean="0">
                <a:solidFill>
                  <a:srgbClr val="0000FF"/>
                </a:solidFill>
                <a:latin typeface="Verdana"/>
                <a:cs typeface="Verdana"/>
              </a:rPr>
              <a:t>Cally’s</a:t>
            </a:r>
            <a:r>
              <a:rPr lang="en-US" sz="2200" dirty="0" smtClean="0">
                <a:solidFill>
                  <a:srgbClr val="0000FF"/>
                </a:solidFill>
                <a:latin typeface="Verdana"/>
                <a:cs typeface="Verdana"/>
              </a:rPr>
              <a:t> record?</a:t>
            </a:r>
          </a:p>
          <a:p>
            <a:pPr marL="640080" indent="-640080"/>
            <a:endParaRPr lang="en-US" sz="2200" dirty="0">
              <a:latin typeface="Verdana"/>
              <a:cs typeface="Verdana"/>
            </a:endParaRPr>
          </a:p>
          <a:p>
            <a:pPr marL="640080" indent="-640080"/>
            <a:r>
              <a:rPr lang="en-US" sz="2200" i="1" dirty="0" smtClean="0">
                <a:solidFill>
                  <a:srgbClr val="0000FF"/>
                </a:solidFill>
                <a:latin typeface="Verdana"/>
                <a:cs typeface="Verdana"/>
              </a:rPr>
              <a:t>	Do you think your mathematical answer is going to match the actual answer?  Explain.</a:t>
            </a:r>
          </a:p>
          <a:p>
            <a:pPr marL="640080" indent="-640080"/>
            <a:endParaRPr lang="en-US" sz="2200" i="1" dirty="0">
              <a:solidFill>
                <a:srgbClr val="0000FF"/>
              </a:solidFill>
              <a:latin typeface="Verdana"/>
              <a:cs typeface="Verdana"/>
            </a:endParaRPr>
          </a:p>
          <a:p>
            <a:pPr marL="640080" indent="-640080"/>
            <a:r>
              <a:rPr lang="en-US" sz="2200" i="1" dirty="0" smtClean="0">
                <a:solidFill>
                  <a:srgbClr val="0000FF"/>
                </a:solidFill>
                <a:latin typeface="Verdana"/>
                <a:cs typeface="Verdana"/>
              </a:rPr>
              <a:t>	Do you want to adjust </a:t>
            </a:r>
            <a:r>
              <a:rPr lang="en-US" sz="2200" i="1" dirty="0">
                <a:solidFill>
                  <a:srgbClr val="0000FF"/>
                </a:solidFill>
                <a:latin typeface="Verdana"/>
                <a:cs typeface="Verdana"/>
              </a:rPr>
              <a:t>y</a:t>
            </a:r>
            <a:r>
              <a:rPr lang="en-US" sz="2200" i="1" dirty="0" smtClean="0">
                <a:solidFill>
                  <a:srgbClr val="0000FF"/>
                </a:solidFill>
                <a:latin typeface="Verdana"/>
                <a:cs typeface="Verdana"/>
              </a:rPr>
              <a:t>our mathematical answer up or down?  If so, why?  </a:t>
            </a:r>
            <a:endParaRPr lang="en-US" sz="2200" i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pic>
        <p:nvPicPr>
          <p:cNvPr id="5" name="Picture 2" descr="http://www.guinnessworldrecords.com/Images/Cally%20main_tcm25-3795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222" y="1133950"/>
            <a:ext cx="3158578" cy="210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0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TWINKIE, THE DOG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64390" y="1041928"/>
            <a:ext cx="22152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Verdana"/>
                <a:cs typeface="Verdana"/>
              </a:rPr>
              <a:t>June 28, 2016</a:t>
            </a:r>
            <a:endParaRPr lang="en-US" sz="2200" dirty="0">
              <a:latin typeface="Verdana"/>
              <a:cs typeface="Verdana"/>
            </a:endParaRPr>
          </a:p>
        </p:txBody>
      </p:sp>
      <p:pic>
        <p:nvPicPr>
          <p:cNvPr id="4" name="balloondog+graph+overlay-HD 1080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5900" y="1595389"/>
            <a:ext cx="6172200" cy="3471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524840"/>
            <a:ext cx="624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 smtClean="0">
                <a:solidFill>
                  <a:srgbClr val="0000FF"/>
                </a:solidFill>
                <a:latin typeface="Verdana"/>
                <a:cs typeface="Verdana"/>
              </a:rPr>
              <a:t>Did the result surprise you?  If so, how?</a:t>
            </a:r>
            <a:endParaRPr lang="en-US" sz="2200" i="1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5439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CLOSER LOOK AT THE DATA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353655"/>
              </p:ext>
            </p:extLst>
          </p:nvPr>
        </p:nvGraphicFramePr>
        <p:xfrm>
          <a:off x="457200" y="2549798"/>
          <a:ext cx="4687698" cy="343965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138370"/>
                <a:gridCol w="1530445"/>
                <a:gridCol w="2018883"/>
              </a:tblGrid>
              <a:tr h="5932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Verdana"/>
                          <a:cs typeface="Verdana"/>
                        </a:rPr>
                        <a:t>Time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Verdana"/>
                          <a:cs typeface="Verdana"/>
                        </a:rPr>
                        <a:t>(sec)</a:t>
                      </a:r>
                    </a:p>
                    <a:p>
                      <a:pPr algn="ctr"/>
                      <a:endParaRPr lang="en-US" sz="1600" dirty="0" smtClean="0">
                        <a:latin typeface="Verdana"/>
                        <a:cs typeface="Verdana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Verdana"/>
                          <a:cs typeface="Verdana"/>
                        </a:rPr>
                        <a:t>(</a:t>
                      </a:r>
                      <a:r>
                        <a:rPr lang="en-US" sz="1600" i="1" dirty="0" smtClean="0">
                          <a:latin typeface="Verdana"/>
                          <a:cs typeface="Verdana"/>
                        </a:rPr>
                        <a:t>x</a:t>
                      </a:r>
                      <a:r>
                        <a:rPr lang="en-US" sz="1600" i="0" dirty="0" smtClean="0">
                          <a:latin typeface="Verdana"/>
                          <a:cs typeface="Verdana"/>
                        </a:rPr>
                        <a:t>)</a:t>
                      </a:r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B1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Verdana"/>
                          <a:cs typeface="Verdana"/>
                        </a:rPr>
                        <a:t># of 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Verdana"/>
                          <a:cs typeface="Verdana"/>
                        </a:rPr>
                        <a:t>Balloons</a:t>
                      </a:r>
                    </a:p>
                    <a:p>
                      <a:pPr algn="ctr"/>
                      <a:endParaRPr lang="en-US" sz="1600" dirty="0" smtClean="0">
                        <a:latin typeface="Verdana"/>
                        <a:cs typeface="Verdana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Verdana"/>
                          <a:cs typeface="Verdana"/>
                        </a:rPr>
                        <a:t>(</a:t>
                      </a:r>
                      <a:r>
                        <a:rPr lang="en-US" sz="1600" i="1" dirty="0" smtClean="0">
                          <a:latin typeface="Verdana"/>
                          <a:cs typeface="Verdana"/>
                        </a:rPr>
                        <a:t>y</a:t>
                      </a:r>
                      <a:r>
                        <a:rPr lang="en-US" sz="1600" i="0" dirty="0" smtClean="0">
                          <a:latin typeface="Verdana"/>
                          <a:cs typeface="Verdana"/>
                        </a:rPr>
                        <a:t>)</a:t>
                      </a:r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B1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Verdana"/>
                          <a:cs typeface="Verdana"/>
                        </a:rPr>
                        <a:t>Unit Rate:</a:t>
                      </a:r>
                    </a:p>
                    <a:p>
                      <a:pPr algn="ctr"/>
                      <a:endParaRPr lang="en-US" sz="1600" dirty="0" smtClean="0">
                        <a:latin typeface="Verdana"/>
                        <a:cs typeface="Verdana"/>
                      </a:endParaRPr>
                    </a:p>
                    <a:p>
                      <a:pPr algn="ctr"/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B151"/>
                    </a:solidFill>
                  </a:tcPr>
                </a:tc>
              </a:tr>
              <a:tr h="593214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93214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214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93214"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Verdana"/>
                        <a:cs typeface="Verdana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896186"/>
              </p:ext>
            </p:extLst>
          </p:nvPr>
        </p:nvGraphicFramePr>
        <p:xfrm>
          <a:off x="3363977" y="2964155"/>
          <a:ext cx="15367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3" imgW="1536700" imgH="571500" progId="Equation.DSMT4">
                  <p:embed/>
                </p:oleObj>
              </mc:Choice>
              <mc:Fallback>
                <p:oleObj name="Equation" r:id="rId3" imgW="1536700" imgH="571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3977" y="2964155"/>
                        <a:ext cx="15367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1163738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Verdana"/>
                <a:cs typeface="Verdana"/>
              </a:rPr>
              <a:t>(3) Use data from the video. Make a table. Find unit rates.</a:t>
            </a:r>
          </a:p>
          <a:p>
            <a:endParaRPr lang="en-US" sz="2000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Verdana"/>
                <a:cs typeface="Verdana"/>
              </a:rPr>
              <a:t>(4) Make a graph.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946971" y="2389935"/>
            <a:ext cx="2805603" cy="3318748"/>
            <a:chOff x="6306020" y="2743199"/>
            <a:chExt cx="2182246" cy="2581379"/>
          </a:xfrm>
        </p:grpSpPr>
        <p:grpSp>
          <p:nvGrpSpPr>
            <p:cNvPr id="7" name="Group 6"/>
            <p:cNvGrpSpPr/>
            <p:nvPr/>
          </p:nvGrpSpPr>
          <p:grpSpPr>
            <a:xfrm>
              <a:off x="6560527" y="2874792"/>
              <a:ext cx="1736719" cy="2428590"/>
              <a:chOff x="6560527" y="1996343"/>
              <a:chExt cx="1736719" cy="3307039"/>
            </a:xfrm>
          </p:grpSpPr>
          <p:sp>
            <p:nvSpPr>
              <p:cNvPr id="22" name="Straight Connector 2048"/>
              <p:cNvSpPr>
                <a:spLocks noChangeShapeType="1"/>
              </p:cNvSpPr>
              <p:nvPr/>
            </p:nvSpPr>
            <p:spPr bwMode="auto">
              <a:xfrm>
                <a:off x="6560527" y="2008738"/>
                <a:ext cx="0" cy="3294644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Straight Connector 2049"/>
              <p:cNvSpPr>
                <a:spLocks noChangeShapeType="1"/>
              </p:cNvSpPr>
              <p:nvPr/>
            </p:nvSpPr>
            <p:spPr bwMode="auto">
              <a:xfrm>
                <a:off x="6822054" y="2008738"/>
                <a:ext cx="0" cy="3294644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Straight Connector 2050"/>
              <p:cNvSpPr>
                <a:spLocks noChangeShapeType="1"/>
              </p:cNvSpPr>
              <p:nvPr/>
            </p:nvSpPr>
            <p:spPr bwMode="auto">
              <a:xfrm>
                <a:off x="7062654" y="2008738"/>
                <a:ext cx="0" cy="3294644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Straight Connector 2051"/>
              <p:cNvSpPr>
                <a:spLocks noChangeShapeType="1"/>
              </p:cNvSpPr>
              <p:nvPr/>
            </p:nvSpPr>
            <p:spPr bwMode="auto">
              <a:xfrm>
                <a:off x="7303388" y="2008738"/>
                <a:ext cx="0" cy="3294644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Straight Connector 2052"/>
              <p:cNvSpPr>
                <a:spLocks noChangeShapeType="1"/>
              </p:cNvSpPr>
              <p:nvPr/>
            </p:nvSpPr>
            <p:spPr bwMode="auto">
              <a:xfrm>
                <a:off x="7564916" y="2008738"/>
                <a:ext cx="0" cy="3294644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Straight Connector 2053"/>
              <p:cNvSpPr>
                <a:spLocks noChangeShapeType="1"/>
              </p:cNvSpPr>
              <p:nvPr/>
            </p:nvSpPr>
            <p:spPr bwMode="auto">
              <a:xfrm>
                <a:off x="7805515" y="2008738"/>
                <a:ext cx="0" cy="3294644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Straight Connector 2054"/>
              <p:cNvSpPr>
                <a:spLocks noChangeShapeType="1"/>
              </p:cNvSpPr>
              <p:nvPr/>
            </p:nvSpPr>
            <p:spPr bwMode="auto">
              <a:xfrm>
                <a:off x="8046250" y="2008738"/>
                <a:ext cx="0" cy="3294644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Straight Connector 2055"/>
              <p:cNvSpPr>
                <a:spLocks noChangeShapeType="1"/>
              </p:cNvSpPr>
              <p:nvPr/>
            </p:nvSpPr>
            <p:spPr bwMode="auto">
              <a:xfrm>
                <a:off x="8297246" y="1996343"/>
                <a:ext cx="0" cy="3294563"/>
              </a:xfrm>
              <a:prstGeom prst="line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traight Connector 2030"/>
            <p:cNvSpPr>
              <a:spLocks noChangeShapeType="1"/>
            </p:cNvSpPr>
            <p:nvPr/>
          </p:nvSpPr>
          <p:spPr bwMode="auto">
            <a:xfrm>
              <a:off x="6319927" y="2874792"/>
              <a:ext cx="198245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Straight Connector 2031"/>
            <p:cNvSpPr>
              <a:spLocks noChangeShapeType="1"/>
            </p:cNvSpPr>
            <p:nvPr/>
          </p:nvSpPr>
          <p:spPr bwMode="auto">
            <a:xfrm>
              <a:off x="6319927" y="3104898"/>
              <a:ext cx="198245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Straight Connector 2034"/>
            <p:cNvSpPr>
              <a:spLocks noChangeShapeType="1"/>
            </p:cNvSpPr>
            <p:nvPr/>
          </p:nvSpPr>
          <p:spPr bwMode="auto">
            <a:xfrm>
              <a:off x="6319927" y="3324476"/>
              <a:ext cx="198245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Straight Connector 2035"/>
            <p:cNvSpPr>
              <a:spLocks noChangeShapeType="1"/>
            </p:cNvSpPr>
            <p:nvPr/>
          </p:nvSpPr>
          <p:spPr bwMode="auto">
            <a:xfrm>
              <a:off x="6319927" y="3544055"/>
              <a:ext cx="198245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Straight Connector 2036"/>
            <p:cNvSpPr>
              <a:spLocks noChangeShapeType="1"/>
            </p:cNvSpPr>
            <p:nvPr/>
          </p:nvSpPr>
          <p:spPr bwMode="auto">
            <a:xfrm>
              <a:off x="6319927" y="3763768"/>
              <a:ext cx="198245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Straight Connector 2037"/>
            <p:cNvSpPr>
              <a:spLocks noChangeShapeType="1"/>
            </p:cNvSpPr>
            <p:nvPr/>
          </p:nvSpPr>
          <p:spPr bwMode="auto">
            <a:xfrm>
              <a:off x="6319927" y="3983347"/>
              <a:ext cx="198245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Straight Connector 2038"/>
            <p:cNvSpPr>
              <a:spLocks noChangeShapeType="1"/>
            </p:cNvSpPr>
            <p:nvPr/>
          </p:nvSpPr>
          <p:spPr bwMode="auto">
            <a:xfrm>
              <a:off x="6319927" y="4213452"/>
              <a:ext cx="198245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Straight Connector 2039"/>
            <p:cNvSpPr>
              <a:spLocks noChangeShapeType="1"/>
            </p:cNvSpPr>
            <p:nvPr/>
          </p:nvSpPr>
          <p:spPr bwMode="auto">
            <a:xfrm>
              <a:off x="6319927" y="4433031"/>
              <a:ext cx="198245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Straight Connector 2040"/>
            <p:cNvSpPr>
              <a:spLocks noChangeShapeType="1"/>
            </p:cNvSpPr>
            <p:nvPr/>
          </p:nvSpPr>
          <p:spPr bwMode="auto">
            <a:xfrm>
              <a:off x="6319927" y="4652609"/>
              <a:ext cx="198245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Straight Connector 2041"/>
            <p:cNvSpPr>
              <a:spLocks noChangeShapeType="1"/>
            </p:cNvSpPr>
            <p:nvPr/>
          </p:nvSpPr>
          <p:spPr bwMode="auto">
            <a:xfrm>
              <a:off x="6319927" y="4872323"/>
              <a:ext cx="198245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Straight Connector 2042"/>
            <p:cNvSpPr>
              <a:spLocks noChangeShapeType="1"/>
            </p:cNvSpPr>
            <p:nvPr/>
          </p:nvSpPr>
          <p:spPr bwMode="auto">
            <a:xfrm>
              <a:off x="6319927" y="5091901"/>
              <a:ext cx="198245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Straight Connector 2043"/>
            <p:cNvSpPr>
              <a:spLocks noChangeShapeType="1"/>
            </p:cNvSpPr>
            <p:nvPr/>
          </p:nvSpPr>
          <p:spPr bwMode="auto">
            <a:xfrm>
              <a:off x="6319927" y="5311480"/>
              <a:ext cx="1982450" cy="0"/>
            </a:xfrm>
            <a:prstGeom prst="line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Straight Arrow Connector 2044"/>
            <p:cNvSpPr>
              <a:spLocks noChangeShapeType="1"/>
            </p:cNvSpPr>
            <p:nvPr/>
          </p:nvSpPr>
          <p:spPr bwMode="auto">
            <a:xfrm flipV="1">
              <a:off x="6318026" y="2743199"/>
              <a:ext cx="0" cy="2581379"/>
            </a:xfrm>
            <a:prstGeom prst="straightConnector1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Straight Arrow Connector 2045"/>
            <p:cNvSpPr>
              <a:spLocks noChangeShapeType="1"/>
            </p:cNvSpPr>
            <p:nvPr/>
          </p:nvSpPr>
          <p:spPr bwMode="auto">
            <a:xfrm>
              <a:off x="6306020" y="5313780"/>
              <a:ext cx="2182246" cy="0"/>
            </a:xfrm>
            <a:prstGeom prst="straightConnector1">
              <a:avLst/>
            </a:prstGeom>
            <a:noFill/>
            <a:ln w="38100">
              <a:solidFill>
                <a:srgbClr val="7030A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367213" y="2559117"/>
            <a:ext cx="3146373" cy="3494120"/>
            <a:chOff x="5225239" y="2607582"/>
            <a:chExt cx="3146373" cy="3494120"/>
          </a:xfrm>
        </p:grpSpPr>
        <p:sp>
          <p:nvSpPr>
            <p:cNvPr id="31" name="Text Box 1104"/>
            <p:cNvSpPr txBox="1">
              <a:spLocks noChangeArrowheads="1"/>
            </p:cNvSpPr>
            <p:nvPr/>
          </p:nvSpPr>
          <p:spPr bwMode="auto">
            <a:xfrm>
              <a:off x="5824184" y="5813490"/>
              <a:ext cx="2547428" cy="288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Verdana"/>
                  <a:cs typeface="Verdana"/>
                </a:rPr>
                <a:t>Time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  <p:sp>
          <p:nvSpPr>
            <p:cNvPr id="32" name="Text Box 1105"/>
            <p:cNvSpPr txBox="1">
              <a:spLocks noChangeArrowheads="1"/>
            </p:cNvSpPr>
            <p:nvPr/>
          </p:nvSpPr>
          <p:spPr bwMode="auto">
            <a:xfrm>
              <a:off x="5225239" y="2607582"/>
              <a:ext cx="425014" cy="3122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600" b="0" i="0" u="none" strike="noStrike" cap="none" normalizeH="0" baseline="0" dirty="0" smtClean="0">
                  <a:ln>
                    <a:noFill/>
                  </a:ln>
                  <a:solidFill>
                    <a:srgbClr val="7030A0"/>
                  </a:solidFill>
                  <a:effectLst/>
                  <a:latin typeface="Verdana"/>
                  <a:cs typeface="Verdana"/>
                </a:rPr>
                <a:t># of balloons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/>
                <a:cs typeface="Verdana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432337" y="5240265"/>
            <a:ext cx="1230276" cy="831035"/>
            <a:chOff x="5290363" y="5288730"/>
            <a:chExt cx="1230276" cy="831035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5638801" y="5463548"/>
              <a:ext cx="381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290363" y="5288730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Verdana"/>
                  <a:cs typeface="Verdana"/>
                </a:rPr>
                <a:t>10</a:t>
              </a:r>
              <a:endParaRPr lang="en-US" sz="1400" dirty="0">
                <a:latin typeface="Verdana"/>
                <a:cs typeface="Verdana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rot="5400000">
              <a:off x="5941704" y="5687841"/>
              <a:ext cx="38100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987239" y="5811988"/>
              <a:ext cx="533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Verdana"/>
                  <a:cs typeface="Verdana"/>
                </a:rPr>
                <a:t>5</a:t>
              </a:r>
              <a:endParaRPr lang="en-US" sz="1400" dirty="0">
                <a:latin typeface="Verdana"/>
                <a:cs typeface="Verdana"/>
              </a:endParaRPr>
            </a:p>
          </p:txBody>
        </p:sp>
      </p:grpSp>
      <p:sp>
        <p:nvSpPr>
          <p:cNvPr id="38" name="Oval 37"/>
          <p:cNvSpPr/>
          <p:nvPr/>
        </p:nvSpPr>
        <p:spPr>
          <a:xfrm>
            <a:off x="8333475" y="2786183"/>
            <a:ext cx="114300" cy="114300"/>
          </a:xfrm>
          <a:prstGeom prst="ellipse">
            <a:avLst/>
          </a:prstGeom>
          <a:solidFill>
            <a:srgbClr val="800080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266675" y="3510083"/>
            <a:ext cx="114300" cy="114300"/>
          </a:xfrm>
          <a:prstGeom prst="ellipse">
            <a:avLst/>
          </a:prstGeom>
          <a:solidFill>
            <a:srgbClr val="800080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657075" y="4233983"/>
            <a:ext cx="114300" cy="114300"/>
          </a:xfrm>
          <a:prstGeom prst="ellipse">
            <a:avLst/>
          </a:prstGeom>
          <a:solidFill>
            <a:srgbClr val="800080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217028" y="4919783"/>
            <a:ext cx="114300" cy="114300"/>
          </a:xfrm>
          <a:prstGeom prst="ellipse">
            <a:avLst/>
          </a:prstGeom>
          <a:solidFill>
            <a:srgbClr val="800080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5966157" y="2831107"/>
            <a:ext cx="2415654" cy="2879677"/>
          </a:xfrm>
          <a:custGeom>
            <a:avLst/>
            <a:gdLst>
              <a:gd name="connsiteX0" fmla="*/ 0 w 2415654"/>
              <a:gd name="connsiteY0" fmla="*/ 2879677 h 2879677"/>
              <a:gd name="connsiteX1" fmla="*/ 313899 w 2415654"/>
              <a:gd name="connsiteY1" fmla="*/ 2129051 h 2879677"/>
              <a:gd name="connsiteX2" fmla="*/ 750627 w 2415654"/>
              <a:gd name="connsiteY2" fmla="*/ 1473958 h 2879677"/>
              <a:gd name="connsiteX3" fmla="*/ 1323833 w 2415654"/>
              <a:gd name="connsiteY3" fmla="*/ 764275 h 2879677"/>
              <a:gd name="connsiteX4" fmla="*/ 1910687 w 2415654"/>
              <a:gd name="connsiteY4" fmla="*/ 286603 h 2879677"/>
              <a:gd name="connsiteX5" fmla="*/ 2415654 w 2415654"/>
              <a:gd name="connsiteY5" fmla="*/ 0 h 2879677"/>
              <a:gd name="connsiteX6" fmla="*/ 2415654 w 2415654"/>
              <a:gd name="connsiteY6" fmla="*/ 0 h 287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5654" h="2879677">
                <a:moveTo>
                  <a:pt x="0" y="2879677"/>
                </a:moveTo>
                <a:cubicBezTo>
                  <a:pt x="94397" y="2621507"/>
                  <a:pt x="188795" y="2363337"/>
                  <a:pt x="313899" y="2129051"/>
                </a:cubicBezTo>
                <a:cubicBezTo>
                  <a:pt x="439003" y="1894765"/>
                  <a:pt x="582305" y="1701421"/>
                  <a:pt x="750627" y="1473958"/>
                </a:cubicBezTo>
                <a:cubicBezTo>
                  <a:pt x="918949" y="1246495"/>
                  <a:pt x="1130490" y="962167"/>
                  <a:pt x="1323833" y="764275"/>
                </a:cubicBezTo>
                <a:cubicBezTo>
                  <a:pt x="1517176" y="566383"/>
                  <a:pt x="1728717" y="413982"/>
                  <a:pt x="1910687" y="286603"/>
                </a:cubicBezTo>
                <a:cubicBezTo>
                  <a:pt x="2092657" y="159224"/>
                  <a:pt x="2415654" y="0"/>
                  <a:pt x="2415654" y="0"/>
                </a:cubicBezTo>
                <a:lnTo>
                  <a:pt x="241565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457200" y="3725415"/>
            <a:ext cx="4687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5613" algn="ctr"/>
                <a:tab pos="1774825" algn="ctr"/>
                <a:tab pos="3549650" algn="ctr"/>
              </a:tabLst>
            </a:pPr>
            <a:r>
              <a:rPr lang="en-US" sz="1600" dirty="0" smtClean="0">
                <a:latin typeface="Verdana"/>
                <a:cs typeface="Verdana"/>
              </a:rPr>
              <a:t>	5	25	5</a:t>
            </a:r>
            <a:endParaRPr lang="en-US" sz="1600" dirty="0">
              <a:latin typeface="Verdana"/>
              <a:cs typeface="Verdan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200" y="4321971"/>
            <a:ext cx="4687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5613" algn="ctr"/>
                <a:tab pos="1774825" algn="ctr"/>
                <a:tab pos="3549650" algn="ctr"/>
              </a:tabLst>
            </a:pPr>
            <a:r>
              <a:rPr lang="en-US" sz="1600" dirty="0" smtClean="0">
                <a:latin typeface="Verdana"/>
                <a:cs typeface="Verdana"/>
              </a:rPr>
              <a:t>	12	50	4.2</a:t>
            </a:r>
            <a:endParaRPr lang="en-US" sz="1600" dirty="0">
              <a:latin typeface="Verdana"/>
              <a:cs typeface="Verdan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7200" y="4932988"/>
            <a:ext cx="4687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5613" algn="ctr"/>
                <a:tab pos="1774825" algn="ctr"/>
                <a:tab pos="3549650" algn="ctr"/>
              </a:tabLst>
            </a:pPr>
            <a:r>
              <a:rPr lang="en-US" sz="1600" dirty="0" smtClean="0">
                <a:latin typeface="Verdana"/>
                <a:cs typeface="Verdana"/>
              </a:rPr>
              <a:t>	22	75	3.4</a:t>
            </a:r>
            <a:endParaRPr lang="en-US" sz="1600" dirty="0">
              <a:latin typeface="Verdana"/>
              <a:cs typeface="Verdan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57200" y="5520429"/>
            <a:ext cx="4687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5613" algn="ctr"/>
                <a:tab pos="1774825" algn="ctr"/>
                <a:tab pos="3549650" algn="ctr"/>
              </a:tabLst>
            </a:pPr>
            <a:r>
              <a:rPr lang="en-US" sz="1600" dirty="0" smtClean="0">
                <a:latin typeface="Verdana"/>
                <a:cs typeface="Verdana"/>
              </a:rPr>
              <a:t>	38	100	2.6</a:t>
            </a:r>
            <a:endParaRPr lang="en-US"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5218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PROPORTIONAL RELATIONSHIPS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388849"/>
            <a:ext cx="5398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indent="-640080"/>
            <a:r>
              <a:rPr lang="en-US" sz="2200" dirty="0" smtClean="0">
                <a:solidFill>
                  <a:srgbClr val="0000FF"/>
                </a:solidFill>
                <a:latin typeface="Verdana"/>
                <a:cs typeface="Verdana"/>
              </a:rPr>
              <a:t>(5)	Does the pace of  Twinkie’s balloon breaking record represent a proportional relationship?  Why?</a:t>
            </a:r>
            <a:endParaRPr lang="en-US" sz="22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255031"/>
            <a:ext cx="74471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Verdana"/>
                <a:cs typeface="Verdana"/>
              </a:rPr>
              <a:t>Two variables are in a </a:t>
            </a:r>
            <a:r>
              <a:rPr lang="en-US" sz="2200" u="sng" dirty="0">
                <a:solidFill>
                  <a:srgbClr val="00B050"/>
                </a:solidFill>
                <a:latin typeface="Verdana"/>
                <a:cs typeface="Verdana"/>
              </a:rPr>
              <a:t>proportional relationship</a:t>
            </a:r>
            <a:r>
              <a:rPr lang="en-US" sz="2200" dirty="0">
                <a:solidFill>
                  <a:srgbClr val="00B050"/>
                </a:solidFill>
                <a:latin typeface="Verdana"/>
                <a:cs typeface="Verdana"/>
              </a:rPr>
              <a:t> </a:t>
            </a:r>
            <a:r>
              <a:rPr lang="en-US" sz="2200" dirty="0" smtClean="0">
                <a:solidFill>
                  <a:srgbClr val="00B050"/>
                </a:solidFill>
                <a:latin typeface="Verdana"/>
                <a:cs typeface="Verdana"/>
              </a:rPr>
              <a:t>if: </a:t>
            </a:r>
          </a:p>
          <a:p>
            <a:endParaRPr lang="en-US" sz="2200" dirty="0">
              <a:solidFill>
                <a:srgbClr val="7030A0"/>
              </a:solidFill>
              <a:latin typeface="Verdana"/>
              <a:cs typeface="Verdan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7030A0"/>
                </a:solidFill>
                <a:latin typeface="Verdana"/>
                <a:cs typeface="Verdana"/>
              </a:rPr>
              <a:t>The </a:t>
            </a:r>
            <a:r>
              <a:rPr lang="en-US" sz="2200" dirty="0">
                <a:solidFill>
                  <a:srgbClr val="7030A0"/>
                </a:solidFill>
                <a:latin typeface="Verdana"/>
                <a:cs typeface="Verdana"/>
              </a:rPr>
              <a:t>values of one are the same constant multiple of the values of the </a:t>
            </a:r>
            <a:r>
              <a:rPr lang="en-US" sz="2200" dirty="0" smtClean="0">
                <a:solidFill>
                  <a:srgbClr val="7030A0"/>
                </a:solidFill>
                <a:latin typeface="Verdana"/>
                <a:cs typeface="Verdana"/>
              </a:rPr>
              <a:t>other.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7030A0"/>
                </a:solidFill>
                <a:latin typeface="Verdana"/>
                <a:cs typeface="Verdana"/>
              </a:rPr>
              <a:t>The unit rates  formed by pairs of values are equal.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7030A0"/>
                </a:solidFill>
                <a:latin typeface="Verdana"/>
                <a:cs typeface="Verdana"/>
              </a:rPr>
              <a:t>A</a:t>
            </a:r>
            <a:r>
              <a:rPr lang="en-US" sz="2200" dirty="0" smtClean="0">
                <a:solidFill>
                  <a:srgbClr val="7030A0"/>
                </a:solidFill>
                <a:latin typeface="Verdana"/>
                <a:cs typeface="Verdana"/>
              </a:rPr>
              <a:t> graph of the pairs of values fall on a line through the origin.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B050"/>
              </a:solidFill>
              <a:latin typeface="Verdana"/>
              <a:cs typeface="Verdana"/>
            </a:endParaRPr>
          </a:p>
        </p:txBody>
      </p:sp>
      <p:pic>
        <p:nvPicPr>
          <p:cNvPr id="5" name="Picture 4" descr="C:\Users\user\Desktop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027" y="4010508"/>
            <a:ext cx="2737337" cy="182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6043"/>
      </p:ext>
    </p:extLst>
  </p:cSld>
  <p:clrMapOvr>
    <a:masterClrMapping/>
  </p:clrMapOvr>
</p:sld>
</file>

<file path=ppt/theme/theme1.xml><?xml version="1.0" encoding="utf-8"?>
<a:theme xmlns:a="http://schemas.openxmlformats.org/drawingml/2006/main" name="MathLink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MathLinks Template.potx</Template>
  <TotalTime>66</TotalTime>
  <Words>205</Words>
  <Application>Microsoft Office PowerPoint</Application>
  <PresentationFormat>On-screen Show (4:3)</PresentationFormat>
  <Paragraphs>46</Paragraphs>
  <Slides>6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MathLinks Template</vt:lpstr>
      <vt:lpstr>Equation</vt:lpstr>
      <vt:lpstr>TWINKIE, THE DOG</vt:lpstr>
      <vt:lpstr>TWINKIE, THE DOG</vt:lpstr>
      <vt:lpstr>A WORLD RECORD HOLDER: CALLY THE WONDERDOG</vt:lpstr>
      <vt:lpstr>TWINKIE, THE DOG</vt:lpstr>
      <vt:lpstr>A CLOSER LOOK AT THE DATA</vt:lpstr>
      <vt:lpstr>PROPORTIONAL RELATIONSHIPS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Cary Matthews</dc:creator>
  <cp:lastModifiedBy>user</cp:lastModifiedBy>
  <cp:revision>14</cp:revision>
  <dcterms:created xsi:type="dcterms:W3CDTF">2017-05-02T21:01:00Z</dcterms:created>
  <dcterms:modified xsi:type="dcterms:W3CDTF">2017-09-02T16:34:35Z</dcterms:modified>
</cp:coreProperties>
</file>